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58" r:id="rId11"/>
    <p:sldId id="259" r:id="rId12"/>
    <p:sldId id="285" r:id="rId13"/>
    <p:sldId id="260" r:id="rId14"/>
    <p:sldId id="286" r:id="rId15"/>
    <p:sldId id="261" r:id="rId16"/>
    <p:sldId id="262" r:id="rId17"/>
    <p:sldId id="263" r:id="rId18"/>
    <p:sldId id="264" r:id="rId19"/>
    <p:sldId id="265" r:id="rId20"/>
    <p:sldId id="266" r:id="rId21"/>
    <p:sldId id="278" r:id="rId22"/>
    <p:sldId id="279" r:id="rId23"/>
    <p:sldId id="280" r:id="rId24"/>
    <p:sldId id="281" r:id="rId25"/>
    <p:sldId id="282" r:id="rId26"/>
    <p:sldId id="268" r:id="rId27"/>
    <p:sldId id="270" r:id="rId28"/>
    <p:sldId id="269" r:id="rId29"/>
    <p:sldId id="267" r:id="rId30"/>
    <p:sldId id="283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9071-2555-438E-9F1E-1D8B4BA47996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23F7-6A79-4A30-AD95-3A1FB192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023F7-6A79-4A30-AD95-3A1FB192BA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244D-EFE0-FD43-9729-7F041A115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9E35-EA03-814A-9684-CF1741B4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7695-5FF9-BD40-B950-2F58A2B5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6671E-6D31-054D-B1CD-B023F41AB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7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44AA8-0099-B546-902D-0650FAC73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55651-9A59-0E41-8747-96913533C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2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4DC4-2715-6A48-9302-9E0D186A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F7769-B1F8-0A41-A2C7-85C8E4A9D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54E1-631A-D440-AD85-B2BD174D2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14588-F47C-C342-9152-B0FC23C75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AAF8-79CC-7249-879A-3C167D77E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F8B21-BDF0-F54C-A5FD-C117CCBA9B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white_bkgrd_purple_ltrs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dleslie@k-state.edu" TargetMode="External"/><Relationship Id="rId2" Type="http://schemas.openxmlformats.org/officeDocument/2006/relationships/hyperlink" Target="mailto:rlb@k-stat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Network Access Control Systems at Educational Institutions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Becker</a:t>
            </a:r>
          </a:p>
          <a:p>
            <a:r>
              <a:rPr lang="en-US" dirty="0" smtClean="0"/>
              <a:t>Brian Leslie</a:t>
            </a:r>
          </a:p>
          <a:p>
            <a:r>
              <a:rPr lang="en-US" dirty="0" smtClean="0"/>
              <a:t>Kansas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In-line vs. Out-of-line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</a:p>
          <a:p>
            <a:pPr lvl="1"/>
            <a:r>
              <a:rPr lang="en-US" dirty="0" smtClean="0"/>
              <a:t>Failure modes</a:t>
            </a:r>
          </a:p>
          <a:p>
            <a:pPr lvl="2"/>
            <a:r>
              <a:rPr lang="en-US" dirty="0" smtClean="0"/>
              <a:t>Bradford implemented with HA pair</a:t>
            </a:r>
          </a:p>
          <a:p>
            <a:pPr lvl="2"/>
            <a:r>
              <a:rPr lang="en-US" dirty="0" smtClean="0"/>
              <a:t>Impulse fails, allowing traffic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Hardware requirements</a:t>
            </a:r>
          </a:p>
          <a:p>
            <a:pPr lvl="1"/>
            <a:r>
              <a:rPr lang="en-US" dirty="0" smtClean="0"/>
              <a:t>Scalability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2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Bradford</a:t>
            </a:r>
          </a:p>
          <a:p>
            <a:pPr lvl="1"/>
            <a:r>
              <a:rPr lang="en-US" dirty="0" smtClean="0"/>
              <a:t>Can be installed “anywhere” on the network</a:t>
            </a:r>
          </a:p>
          <a:p>
            <a:pPr lvl="2"/>
            <a:r>
              <a:rPr lang="en-US" dirty="0" smtClean="0"/>
              <a:t>Must be able to receive SNMP traps and access network devices via SSH</a:t>
            </a:r>
          </a:p>
          <a:p>
            <a:pPr lvl="2"/>
            <a:r>
              <a:rPr lang="en-US" dirty="0" smtClean="0"/>
              <a:t>Management and enforcement pair</a:t>
            </a:r>
          </a:p>
          <a:p>
            <a:pPr lvl="1"/>
            <a:r>
              <a:rPr lang="en-US" dirty="0" smtClean="0"/>
              <a:t>Enforcement at layer 2</a:t>
            </a:r>
          </a:p>
          <a:p>
            <a:pPr lvl="1"/>
            <a:r>
              <a:rPr lang="en-US" dirty="0" smtClean="0"/>
              <a:t>Handles DHCP/DNS for Registration, Remediation, and Quarantine </a:t>
            </a:r>
            <a:r>
              <a:rPr lang="en-US" dirty="0" err="1" smtClean="0"/>
              <a:t>vlans</a:t>
            </a:r>
            <a:endParaRPr lang="en-US" dirty="0" smtClean="0"/>
          </a:p>
          <a:p>
            <a:pPr lvl="1"/>
            <a:r>
              <a:rPr lang="en-US" dirty="0" smtClean="0"/>
              <a:t>Recommended numbers of active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24055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Impulse SafeConnect</a:t>
            </a:r>
          </a:p>
          <a:p>
            <a:pPr lvl="1"/>
            <a:r>
              <a:rPr lang="en-US" dirty="0" smtClean="0"/>
              <a:t>Needs to be routed by device for which it is providing enforcement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Nat’ing</a:t>
            </a:r>
            <a:r>
              <a:rPr lang="en-US" dirty="0" smtClean="0"/>
              <a:t> is in use, it must be outside of enforcement scope</a:t>
            </a:r>
          </a:p>
          <a:p>
            <a:pPr lvl="1"/>
            <a:r>
              <a:rPr lang="en-US" dirty="0" smtClean="0"/>
              <a:t>Requires use of </a:t>
            </a:r>
            <a:r>
              <a:rPr lang="en-US" dirty="0" err="1" smtClean="0"/>
              <a:t>netflow</a:t>
            </a:r>
            <a:endParaRPr lang="en-US" dirty="0"/>
          </a:p>
          <a:p>
            <a:pPr lvl="2"/>
            <a:r>
              <a:rPr lang="en-US" dirty="0" smtClean="0"/>
              <a:t>Hardware support</a:t>
            </a:r>
          </a:p>
          <a:p>
            <a:pPr lvl="1"/>
            <a:r>
              <a:rPr lang="en-US" dirty="0" smtClean="0"/>
              <a:t>Can be a single enforcer or multiple enforcers</a:t>
            </a:r>
          </a:p>
          <a:p>
            <a:pPr lvl="1"/>
            <a:r>
              <a:rPr lang="en-US" dirty="0" smtClean="0"/>
              <a:t>Enforcement at layer 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00800" cy="6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Edge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Bradford</a:t>
            </a:r>
          </a:p>
          <a:p>
            <a:pPr lvl="1"/>
            <a:r>
              <a:rPr lang="en-US" dirty="0" smtClean="0"/>
              <a:t>Must have control of edge network devices</a:t>
            </a:r>
          </a:p>
          <a:p>
            <a:pPr lvl="2"/>
            <a:r>
              <a:rPr lang="en-US" dirty="0" smtClean="0"/>
              <a:t>Dependency on supported devices</a:t>
            </a:r>
          </a:p>
          <a:p>
            <a:pPr lvl="2"/>
            <a:r>
              <a:rPr lang="en-US" dirty="0" smtClean="0"/>
              <a:t>Configuration management</a:t>
            </a:r>
          </a:p>
          <a:p>
            <a:pPr lvl="3"/>
            <a:r>
              <a:rPr lang="en-US" dirty="0" smtClean="0"/>
              <a:t>Syncing </a:t>
            </a:r>
            <a:r>
              <a:rPr lang="en-US" dirty="0" err="1" smtClean="0"/>
              <a:t>vlans</a:t>
            </a:r>
            <a:r>
              <a:rPr lang="en-US" dirty="0"/>
              <a:t> </a:t>
            </a:r>
            <a:r>
              <a:rPr lang="en-US" dirty="0" smtClean="0"/>
              <a:t>and switch port status</a:t>
            </a:r>
          </a:p>
          <a:p>
            <a:pPr lvl="3"/>
            <a:r>
              <a:rPr lang="en-US" dirty="0" smtClean="0"/>
              <a:t>Misconfigured ports and enforcement</a:t>
            </a:r>
          </a:p>
          <a:p>
            <a:pPr lvl="1"/>
            <a:r>
              <a:rPr lang="en-US" dirty="0" smtClean="0"/>
              <a:t>What about unmanaged switches, hubs?</a:t>
            </a:r>
          </a:p>
        </p:txBody>
      </p:sp>
    </p:spTree>
    <p:extLst>
      <p:ext uri="{BB962C8B-B14F-4D97-AF65-F5344CB8AC3E}">
        <p14:creationId xmlns:p14="http://schemas.microsoft.com/office/powerpoint/2010/main" val="15509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Edge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Impulse SafeConnect</a:t>
            </a:r>
          </a:p>
          <a:p>
            <a:pPr lvl="1"/>
            <a:r>
              <a:rPr lang="en-US" dirty="0" smtClean="0"/>
              <a:t>“Doesn’t care” what edge device is</a:t>
            </a:r>
          </a:p>
          <a:p>
            <a:pPr lvl="2"/>
            <a:r>
              <a:rPr lang="en-US" dirty="0" err="1" smtClean="0"/>
              <a:t>NAT’ing</a:t>
            </a:r>
            <a:r>
              <a:rPr lang="en-US" dirty="0" smtClean="0"/>
              <a:t> implications</a:t>
            </a:r>
          </a:p>
        </p:txBody>
      </p:sp>
    </p:spTree>
    <p:extLst>
      <p:ext uri="{BB962C8B-B14F-4D97-AF65-F5344CB8AC3E}">
        <p14:creationId xmlns:p14="http://schemas.microsoft.com/office/powerpoint/2010/main" val="29001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Bradford</a:t>
            </a:r>
          </a:p>
          <a:p>
            <a:pPr lvl="1"/>
            <a:r>
              <a:rPr lang="en-US" dirty="0" smtClean="0"/>
              <a:t>Operates at layer 2</a:t>
            </a:r>
          </a:p>
          <a:p>
            <a:pPr lvl="1"/>
            <a:r>
              <a:rPr lang="en-US" dirty="0" smtClean="0"/>
              <a:t>Handles DHCP and DNS for Registration, Remediation, and Quarantine </a:t>
            </a:r>
            <a:r>
              <a:rPr lang="en-US" dirty="0" err="1" smtClean="0"/>
              <a:t>vlans</a:t>
            </a:r>
            <a:endParaRPr lang="en-US" dirty="0" smtClean="0"/>
          </a:p>
          <a:p>
            <a:pPr lvl="1"/>
            <a:r>
              <a:rPr lang="en-US" dirty="0" smtClean="0"/>
              <a:t>Receives SNMP traps as clients attach, or radius requests for wireless</a:t>
            </a:r>
          </a:p>
          <a:p>
            <a:pPr lvl="1"/>
            <a:r>
              <a:rPr lang="en-US" dirty="0" smtClean="0"/>
              <a:t>Uses SSH to network devices for enforcement</a:t>
            </a:r>
          </a:p>
          <a:p>
            <a:pPr lvl="1"/>
            <a:r>
              <a:rPr lang="en-US" dirty="0" smtClean="0"/>
              <a:t>Persistent Agent vs. Run-once</a:t>
            </a:r>
          </a:p>
          <a:p>
            <a:pPr lvl="1"/>
            <a:r>
              <a:rPr lang="en-US" dirty="0" smtClean="0"/>
              <a:t>Policy enforcement and scheduled scans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Impulse SafeConnect</a:t>
            </a:r>
          </a:p>
          <a:p>
            <a:pPr lvl="1"/>
            <a:r>
              <a:rPr lang="en-US" dirty="0" smtClean="0"/>
              <a:t>Operates at layer 3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netflow</a:t>
            </a:r>
            <a:r>
              <a:rPr lang="en-US" dirty="0" smtClean="0"/>
              <a:t> exports from router for client detection</a:t>
            </a:r>
          </a:p>
          <a:p>
            <a:pPr lvl="1"/>
            <a:r>
              <a:rPr lang="en-US" dirty="0" smtClean="0"/>
              <a:t>Uses policy-based routing for enforcement</a:t>
            </a:r>
          </a:p>
          <a:p>
            <a:pPr lvl="1"/>
            <a:r>
              <a:rPr lang="en-US" dirty="0" smtClean="0"/>
              <a:t>Policy key vs. Non-policy key devices</a:t>
            </a:r>
          </a:p>
          <a:p>
            <a:pPr lvl="1"/>
            <a:r>
              <a:rPr lang="en-US" dirty="0" smtClean="0"/>
              <a:t>Policy enforcement constantly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of NAC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Bradford</a:t>
            </a:r>
          </a:p>
          <a:p>
            <a:pPr lvl="1"/>
            <a:r>
              <a:rPr lang="en-US" dirty="0" smtClean="0"/>
              <a:t>Most support falls on IT staff</a:t>
            </a:r>
          </a:p>
          <a:p>
            <a:pPr lvl="2"/>
            <a:r>
              <a:rPr lang="en-US" dirty="0" smtClean="0"/>
              <a:t>Configuration backups</a:t>
            </a:r>
          </a:p>
          <a:p>
            <a:pPr lvl="2"/>
            <a:r>
              <a:rPr lang="en-US" dirty="0" smtClean="0"/>
              <a:t>Monitoring system health</a:t>
            </a:r>
          </a:p>
          <a:p>
            <a:pPr lvl="2"/>
            <a:r>
              <a:rPr lang="en-US" dirty="0" smtClean="0"/>
              <a:t>Hardware replacement / upgrades</a:t>
            </a:r>
          </a:p>
          <a:p>
            <a:pPr lvl="1"/>
            <a:r>
              <a:rPr lang="en-US" dirty="0" smtClean="0"/>
              <a:t>On-line community support</a:t>
            </a:r>
          </a:p>
          <a:p>
            <a:pPr lvl="1"/>
            <a:r>
              <a:rPr lang="en-US" dirty="0" smtClean="0"/>
              <a:t>Tech support available to work through issues</a:t>
            </a:r>
          </a:p>
          <a:p>
            <a:pPr lvl="1"/>
            <a:r>
              <a:rPr lang="en-US" dirty="0" smtClean="0"/>
              <a:t>Software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Definition of “NAC,” Network Access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Authentication.  (</a:t>
            </a:r>
            <a:r>
              <a:rPr lang="en-US" dirty="0" smtClean="0"/>
              <a:t>Allows users/devices access based on credentials or device type.)</a:t>
            </a:r>
            <a:endParaRPr lang="en-US" dirty="0"/>
          </a:p>
          <a:p>
            <a:r>
              <a:rPr lang="en-US" dirty="0"/>
              <a:t>End-point security.  (Device is responsible for its own security.)</a:t>
            </a:r>
          </a:p>
          <a:p>
            <a:r>
              <a:rPr lang="en-US" dirty="0"/>
              <a:t>Access </a:t>
            </a:r>
            <a:r>
              <a:rPr lang="en-US" dirty="0" smtClean="0"/>
              <a:t>Control.  (Differentiating access.)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of NAC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Impulse SafeConnect</a:t>
            </a:r>
          </a:p>
          <a:p>
            <a:pPr lvl="1"/>
            <a:r>
              <a:rPr lang="en-US" dirty="0" smtClean="0"/>
              <a:t>Managed service</a:t>
            </a:r>
          </a:p>
          <a:p>
            <a:pPr lvl="2"/>
            <a:r>
              <a:rPr lang="en-US" dirty="0" smtClean="0"/>
              <a:t>System monitoring</a:t>
            </a:r>
          </a:p>
          <a:p>
            <a:pPr lvl="2"/>
            <a:r>
              <a:rPr lang="en-US" dirty="0" smtClean="0"/>
              <a:t>Impulse backs up configurations</a:t>
            </a:r>
          </a:p>
          <a:p>
            <a:pPr lvl="2"/>
            <a:r>
              <a:rPr lang="en-US" dirty="0" smtClean="0"/>
              <a:t>Device replacement</a:t>
            </a:r>
          </a:p>
          <a:p>
            <a:pPr lvl="2"/>
            <a:r>
              <a:rPr lang="en-US" dirty="0" smtClean="0"/>
              <a:t>Software upgrades</a:t>
            </a:r>
          </a:p>
          <a:p>
            <a:pPr lvl="1"/>
            <a:r>
              <a:rPr lang="en-US" dirty="0" smtClean="0"/>
              <a:t>Tech support covered by maintenance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Kansas State's </a:t>
            </a:r>
            <a:r>
              <a:rPr lang="en-US" sz="3600" dirty="0" smtClean="0"/>
              <a:t>implementation </a:t>
            </a:r>
            <a:r>
              <a:rPr lang="en-US" sz="3600" dirty="0"/>
              <a:t>of </a:t>
            </a:r>
            <a:r>
              <a:rPr lang="en-US" sz="3600" dirty="0" err="1"/>
              <a:t>SafeConnect</a:t>
            </a:r>
            <a:r>
              <a:rPr lang="en-US" sz="3600" dirty="0"/>
              <a:t> </a:t>
            </a:r>
            <a:r>
              <a:rPr lang="en-US" sz="3600" dirty="0" smtClean="0"/>
              <a:t>is based </a:t>
            </a:r>
            <a:r>
              <a:rPr lang="en-US" sz="3600" dirty="0"/>
              <a:t>on these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Windows </a:t>
            </a:r>
            <a:r>
              <a:rPr lang="en-US" u="sng" dirty="0" smtClean="0"/>
              <a:t>Computers </a:t>
            </a:r>
            <a:endParaRPr lang="en-US" u="sng" dirty="0"/>
          </a:p>
          <a:p>
            <a:r>
              <a:rPr lang="en-US" dirty="0"/>
              <a:t>User Authentication (</a:t>
            </a:r>
            <a:r>
              <a:rPr lang="en-US" dirty="0" err="1"/>
              <a:t>eID</a:t>
            </a:r>
            <a:r>
              <a:rPr lang="en-US" dirty="0"/>
              <a:t>, </a:t>
            </a:r>
            <a:r>
              <a:rPr lang="en-US" dirty="0" err="1"/>
              <a:t>eID</a:t>
            </a:r>
            <a:r>
              <a:rPr lang="en-US" dirty="0"/>
              <a:t> password)</a:t>
            </a:r>
          </a:p>
          <a:p>
            <a:r>
              <a:rPr lang="en-US" dirty="0"/>
              <a:t>Windows Updates/Install Automatically - turned on, pointed to WSUS server</a:t>
            </a:r>
          </a:p>
          <a:p>
            <a:r>
              <a:rPr lang="en-US" dirty="0"/>
              <a:t>Campus antivirus (Trend Micro) turned on, definitions up-to-date</a:t>
            </a:r>
          </a:p>
          <a:p>
            <a:r>
              <a:rPr lang="en-US" dirty="0"/>
              <a:t>Windows Firewall turned on</a:t>
            </a:r>
          </a:p>
          <a:p>
            <a:r>
              <a:rPr lang="en-US" dirty="0"/>
              <a:t>Peer-to-Peer Detection</a:t>
            </a:r>
          </a:p>
        </p:txBody>
      </p:sp>
    </p:spTree>
    <p:extLst>
      <p:ext uri="{BB962C8B-B14F-4D97-AF65-F5344CB8AC3E}">
        <p14:creationId xmlns:p14="http://schemas.microsoft.com/office/powerpoint/2010/main" val="2692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Kansas State's </a:t>
            </a:r>
            <a:r>
              <a:rPr lang="en-US" sz="3600" dirty="0" smtClean="0"/>
              <a:t>implementation </a:t>
            </a:r>
            <a:r>
              <a:rPr lang="en-US" sz="3600" dirty="0"/>
              <a:t>of </a:t>
            </a:r>
            <a:r>
              <a:rPr lang="en-US" sz="3600" dirty="0" err="1"/>
              <a:t>SafeConnect</a:t>
            </a:r>
            <a:r>
              <a:rPr lang="en-US" sz="3600" dirty="0"/>
              <a:t> </a:t>
            </a:r>
            <a:r>
              <a:rPr lang="en-US" sz="3600" dirty="0" smtClean="0"/>
              <a:t>is based </a:t>
            </a:r>
            <a:r>
              <a:rPr lang="en-US" sz="3600" dirty="0"/>
              <a:t>on these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Apple Computers </a:t>
            </a:r>
            <a:endParaRPr lang="en-US" u="sng" dirty="0"/>
          </a:p>
          <a:p>
            <a:r>
              <a:rPr lang="en-US" dirty="0"/>
              <a:t>User authentication</a:t>
            </a:r>
          </a:p>
          <a:p>
            <a:r>
              <a:rPr lang="en-US" dirty="0"/>
              <a:t>Campus antivirus (Trend Micro) turned on, definitions </a:t>
            </a:r>
            <a:r>
              <a:rPr lang="en-US" dirty="0" smtClean="0"/>
              <a:t>up-to-date</a:t>
            </a:r>
          </a:p>
          <a:p>
            <a:r>
              <a:rPr lang="en-US" dirty="0" smtClean="0"/>
              <a:t>OS X ver.10.5 or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Kansas State's </a:t>
            </a:r>
            <a:r>
              <a:rPr lang="en-US" sz="3600" dirty="0" smtClean="0"/>
              <a:t>implementation </a:t>
            </a:r>
            <a:r>
              <a:rPr lang="en-US" sz="3600" dirty="0"/>
              <a:t>of </a:t>
            </a:r>
            <a:r>
              <a:rPr lang="en-US" sz="3600" dirty="0" err="1"/>
              <a:t>SafeConnect</a:t>
            </a:r>
            <a:r>
              <a:rPr lang="en-US" sz="3600" dirty="0"/>
              <a:t> </a:t>
            </a:r>
            <a:r>
              <a:rPr lang="en-US" sz="3600" dirty="0" smtClean="0"/>
              <a:t>is based </a:t>
            </a:r>
            <a:r>
              <a:rPr lang="en-US" sz="3600" dirty="0"/>
              <a:t>on these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Linux Computers </a:t>
            </a:r>
            <a:endParaRPr lang="en-US" u="sng" dirty="0"/>
          </a:p>
          <a:p>
            <a:r>
              <a:rPr lang="en-US" dirty="0"/>
              <a:t>(No compatible NAC agent software.)</a:t>
            </a:r>
          </a:p>
          <a:p>
            <a:r>
              <a:rPr lang="en-US" dirty="0"/>
              <a:t>User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1966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Kansas State's </a:t>
            </a:r>
            <a:r>
              <a:rPr lang="en-US" sz="3600" dirty="0" smtClean="0"/>
              <a:t>implementation </a:t>
            </a:r>
            <a:r>
              <a:rPr lang="en-US" sz="3600" dirty="0"/>
              <a:t>of </a:t>
            </a:r>
            <a:r>
              <a:rPr lang="en-US" sz="3600" dirty="0" err="1"/>
              <a:t>SafeConnect</a:t>
            </a:r>
            <a:r>
              <a:rPr lang="en-US" sz="3600" dirty="0"/>
              <a:t> </a:t>
            </a:r>
            <a:r>
              <a:rPr lang="en-US" sz="3600" dirty="0" smtClean="0"/>
              <a:t>is based </a:t>
            </a:r>
            <a:r>
              <a:rPr lang="en-US" sz="3600" dirty="0"/>
              <a:t>on these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Mobile Devices (browser based) </a:t>
            </a:r>
            <a:endParaRPr lang="en-US" u="sng" dirty="0"/>
          </a:p>
          <a:p>
            <a:r>
              <a:rPr lang="en-US" dirty="0" smtClean="0"/>
              <a:t>User authentication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Misc. devices </a:t>
            </a:r>
            <a:r>
              <a:rPr lang="en-US" u="sng" dirty="0" smtClean="0"/>
              <a:t>(Set-top media</a:t>
            </a:r>
          </a:p>
          <a:p>
            <a:pPr marL="0" indent="0" algn="ctr">
              <a:buNone/>
            </a:pPr>
            <a:r>
              <a:rPr lang="en-US" u="sng" dirty="0" smtClean="0"/>
              <a:t>streamers</a:t>
            </a:r>
            <a:r>
              <a:rPr lang="en-US" u="sng" dirty="0"/>
              <a:t>, HDTV's, VOIP, etc</a:t>
            </a:r>
            <a:r>
              <a:rPr lang="en-US" u="sng" dirty="0" smtClean="0"/>
              <a:t>.)</a:t>
            </a:r>
          </a:p>
          <a:p>
            <a:r>
              <a:rPr lang="en-US" dirty="0"/>
              <a:t>No checks; should be auto-detected.  May require "manual pass" by help desk if device is not recognized.</a:t>
            </a:r>
          </a:p>
        </p:txBody>
      </p:sp>
    </p:spTree>
    <p:extLst>
      <p:ext uri="{BB962C8B-B14F-4D97-AF65-F5344CB8AC3E}">
        <p14:creationId xmlns:p14="http://schemas.microsoft.com/office/powerpoint/2010/main" val="41800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SafeConnect</a:t>
            </a:r>
            <a:r>
              <a:rPr lang="en-US" sz="3600" dirty="0" smtClean="0"/>
              <a:t> may seem – and is! – simplistic.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Their philosophy is to check enough to maintain adequate security, but not to be over-ambitious.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4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Ways to Subvert </a:t>
            </a:r>
            <a:r>
              <a:rPr lang="en-US" sz="3600" dirty="0" err="1" smtClean="0"/>
              <a:t>SafeConnect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553200" cy="2895600"/>
          </a:xfrm>
        </p:spPr>
        <p:txBody>
          <a:bodyPr/>
          <a:lstStyle/>
          <a:p>
            <a:r>
              <a:rPr lang="en-US" dirty="0"/>
              <a:t>User agent string.</a:t>
            </a:r>
          </a:p>
          <a:p>
            <a:r>
              <a:rPr lang="en-US" dirty="0"/>
              <a:t>Flashing MAC address.</a:t>
            </a:r>
          </a:p>
          <a:p>
            <a:r>
              <a:rPr lang="en-US" dirty="0" err="1"/>
              <a:t>NATing</a:t>
            </a:r>
            <a:r>
              <a:rPr lang="en-US" dirty="0"/>
              <a:t> behind Linux.</a:t>
            </a:r>
          </a:p>
          <a:p>
            <a:r>
              <a:rPr lang="en-US" dirty="0"/>
              <a:t>Removing policy key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Using guest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most problematic of these, changing the user agent, takes 10 seconds in Chrome and Mozilla.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897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dleslie\Downloads\ch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467600" cy="47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SafeConnect’s</a:t>
            </a:r>
            <a:r>
              <a:rPr lang="en-US" dirty="0" smtClean="0"/>
              <a:t> stated philosophy is that “we worry about the 99% of users, rather than exerting maximum effort on the top 1%.”</a:t>
            </a:r>
          </a:p>
          <a:p>
            <a:pPr marL="0" indent="0">
              <a:buNone/>
            </a:pPr>
            <a:r>
              <a:rPr lang="en-US" dirty="0" smtClean="0"/>
              <a:t>This makes sense, considering…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038600" cy="3962400"/>
          </a:xfrm>
        </p:spPr>
        <p:txBody>
          <a:bodyPr/>
          <a:lstStyle/>
          <a:p>
            <a:pPr algn="l"/>
            <a:r>
              <a:rPr lang="en-US" sz="2800" dirty="0" smtClean="0"/>
              <a:t>In broad terms, this user is more of a threat than a technically sophisticated user.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8" y="152400"/>
            <a:ext cx="4343401" cy="65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/>
              <a:t>Kansas State has provided NAC for campus residents for the last six years, placing it ahead of many peer institutions.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0909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Summarizing – Can We Recommend </a:t>
            </a:r>
            <a:r>
              <a:rPr lang="en-US" dirty="0" err="1" smtClean="0"/>
              <a:t>SafeConnect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2002"/>
            <a:ext cx="3657600" cy="3108833"/>
          </a:xfrm>
        </p:spPr>
        <p:txBody>
          <a:bodyPr/>
          <a:lstStyle/>
          <a:p>
            <a:pPr algn="l"/>
            <a:r>
              <a:rPr lang="en-US" sz="2800" dirty="0" smtClean="0"/>
              <a:t>We have enough excitement at K-State without the network blowing up…</a:t>
            </a:r>
            <a:endParaRPr lang="en-US" sz="2800" dirty="0"/>
          </a:p>
        </p:txBody>
      </p:sp>
      <p:pic>
        <p:nvPicPr>
          <p:cNvPr id="4098" name="Picture 2" descr="C:\Users\bdleslie\Pictures\bGJNW.St.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52" y="3391270"/>
            <a:ext cx="4099173" cy="34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Temp\Pics\firemarti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"/>
            <a:ext cx="4953000" cy="33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Please contact us for questions or feedback.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81200"/>
            <a:ext cx="5791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Richard Becker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rlb@k-state.edu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Brian Leslie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bdleslie@k-state.edu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8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NAC criteria at an educational institution: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environment is implicitly somewhat insecure.</a:t>
            </a:r>
          </a:p>
          <a:p>
            <a:r>
              <a:rPr lang="en-US" dirty="0"/>
              <a:t>Extremely </a:t>
            </a:r>
            <a:r>
              <a:rPr lang="en-US" dirty="0" smtClean="0"/>
              <a:t>heterogeneous </a:t>
            </a:r>
            <a:r>
              <a:rPr lang="en-US" dirty="0"/>
              <a:t>pool of computers and devices.</a:t>
            </a:r>
          </a:p>
          <a:p>
            <a:r>
              <a:rPr lang="en-US" dirty="0" smtClean="0"/>
              <a:t>“False negatives” (devices that fail NAC tests and are blocked) lead to users reacting very impatiently; “false positives” (devices improperly passed through) are </a:t>
            </a:r>
            <a:r>
              <a:rPr lang="en-US" b="1" dirty="0" smtClean="0"/>
              <a:t>relatively</a:t>
            </a:r>
            <a:r>
              <a:rPr lang="en-US" dirty="0" smtClean="0"/>
              <a:t> harmless.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criteria for choosing a NAC solution: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/>
              <a:t>viability and continued focus of vendor.</a:t>
            </a:r>
          </a:p>
          <a:p>
            <a:r>
              <a:rPr lang="en-US" dirty="0" smtClean="0"/>
              <a:t>Interoperability </a:t>
            </a:r>
            <a:r>
              <a:rPr lang="en-US" dirty="0"/>
              <a:t>with </a:t>
            </a:r>
            <a:r>
              <a:rPr lang="en-US" dirty="0" smtClean="0"/>
              <a:t>existing </a:t>
            </a:r>
            <a:r>
              <a:rPr lang="en-US" dirty="0"/>
              <a:t>equipment.</a:t>
            </a:r>
          </a:p>
          <a:p>
            <a:r>
              <a:rPr lang="en-US" dirty="0" smtClean="0"/>
              <a:t>Pricing </a:t>
            </a:r>
            <a:r>
              <a:rPr lang="en-US" dirty="0"/>
              <a:t>structure.</a:t>
            </a:r>
          </a:p>
          <a:p>
            <a:r>
              <a:rPr lang="en-US" dirty="0" smtClean="0"/>
              <a:t>Ease </a:t>
            </a:r>
            <a:r>
              <a:rPr lang="en-US" dirty="0"/>
              <a:t>of implementation.</a:t>
            </a:r>
          </a:p>
          <a:p>
            <a:r>
              <a:rPr lang="en-US" dirty="0" smtClean="0"/>
              <a:t>Getting accurate customer feedback (not </a:t>
            </a:r>
            <a:r>
              <a:rPr lang="en-US" dirty="0"/>
              <a:t>necessarily from </a:t>
            </a:r>
            <a:r>
              <a:rPr lang="en-US" dirty="0" smtClean="0"/>
              <a:t>vendor’s </a:t>
            </a:r>
            <a:r>
              <a:rPr lang="en-US" dirty="0"/>
              <a:t>sales </a:t>
            </a:r>
            <a:r>
              <a:rPr lang="en-US" dirty="0" smtClean="0"/>
              <a:t>team!).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criteria for choosing a NAC solution (continued):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Granularity </a:t>
            </a:r>
            <a:r>
              <a:rPr lang="en-US" dirty="0"/>
              <a:t>of control.</a:t>
            </a:r>
          </a:p>
          <a:p>
            <a:r>
              <a:rPr lang="en-US" dirty="0" smtClean="0"/>
              <a:t>Scalability</a:t>
            </a:r>
            <a:r>
              <a:rPr lang="en-US" dirty="0"/>
              <a:t>.  (To network load, and to different areas of enterprise.)</a:t>
            </a:r>
          </a:p>
          <a:p>
            <a:r>
              <a:rPr lang="en-US" dirty="0" smtClean="0"/>
              <a:t>Ambitiousness </a:t>
            </a:r>
            <a:r>
              <a:rPr lang="en-US" dirty="0"/>
              <a:t>of control</a:t>
            </a:r>
            <a:r>
              <a:rPr lang="en-US" dirty="0" smtClean="0"/>
              <a:t>.  (E.g., does NAC use VLAN’s to control access.)</a:t>
            </a:r>
            <a:endParaRPr lang="en-US" dirty="0"/>
          </a:p>
          <a:p>
            <a:r>
              <a:rPr lang="en-US" dirty="0" smtClean="0"/>
              <a:t>Fail-state </a:t>
            </a:r>
            <a:r>
              <a:rPr lang="en-US" dirty="0"/>
              <a:t>(in-line or out-of-line</a:t>
            </a:r>
            <a:r>
              <a:rPr lang="en-US" dirty="0" smtClean="0"/>
              <a:t>?).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criteria for choosing a NAC solution (continued):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rogue devices (especially NAT-</a:t>
            </a:r>
            <a:r>
              <a:rPr lang="en-US" dirty="0" err="1"/>
              <a:t>ed</a:t>
            </a:r>
            <a:r>
              <a:rPr lang="en-US" dirty="0"/>
              <a:t>).</a:t>
            </a:r>
          </a:p>
          <a:p>
            <a:r>
              <a:rPr lang="en-US" dirty="0" smtClean="0"/>
              <a:t>Ease </a:t>
            </a:r>
            <a:r>
              <a:rPr lang="en-US" dirty="0"/>
              <a:t>of creating custom policies.</a:t>
            </a:r>
          </a:p>
          <a:p>
            <a:r>
              <a:rPr lang="en-US" dirty="0" smtClean="0"/>
              <a:t>Easy</a:t>
            </a:r>
            <a:r>
              <a:rPr lang="en-US" dirty="0"/>
              <a:t>, intuitive remediation.  (Does user get clear instructions?)</a:t>
            </a:r>
          </a:p>
        </p:txBody>
      </p:sp>
    </p:spTree>
    <p:extLst>
      <p:ext uri="{BB962C8B-B14F-4D97-AF65-F5344CB8AC3E}">
        <p14:creationId xmlns:p14="http://schemas.microsoft.com/office/powerpoint/2010/main" val="2924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In general, our experience is that choosing between multiple NAC solutions is extremely difficult and time-consuming.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/>
              <a:t>"The products bear very little similarity to one another... There's no such thing as 'best of breed' in NAC, because for the 12 vendors we </a:t>
            </a:r>
            <a:r>
              <a:rPr lang="en-US" dirty="0" smtClean="0"/>
              <a:t>evaluated, </a:t>
            </a:r>
            <a:r>
              <a:rPr lang="en-US" dirty="0"/>
              <a:t>there are nearly 12 different 'breeds' of NAC product</a:t>
            </a:r>
            <a:r>
              <a:rPr lang="en-US" dirty="0" smtClean="0"/>
              <a:t>.</a:t>
            </a:r>
            <a:r>
              <a:rPr lang="en-US" dirty="0"/>
              <a:t> "</a:t>
            </a:r>
            <a:r>
              <a:rPr lang="en-US" dirty="0" smtClean="0"/>
              <a:t> (Network World, 5-24-2010)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Bradford vs.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In-line and out-of-line</a:t>
            </a:r>
          </a:p>
          <a:p>
            <a:r>
              <a:rPr lang="en-US" dirty="0" smtClean="0"/>
              <a:t>Network topology requirements</a:t>
            </a:r>
          </a:p>
          <a:p>
            <a:r>
              <a:rPr lang="en-US" dirty="0" smtClean="0"/>
              <a:t>Knowledge of edge devices</a:t>
            </a:r>
          </a:p>
          <a:p>
            <a:r>
              <a:rPr lang="en-US" dirty="0" smtClean="0"/>
              <a:t>Fundamentals of operation</a:t>
            </a:r>
          </a:p>
          <a:p>
            <a:r>
              <a:rPr lang="en-US" dirty="0" smtClean="0"/>
              <a:t>Support of NAC hardware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St_seal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K-St_seal2.ppt</Template>
  <TotalTime>382</TotalTime>
  <Words>960</Words>
  <Application>Microsoft Office PowerPoint</Application>
  <PresentationFormat>On-screen Show (4:3)</PresentationFormat>
  <Paragraphs>149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K-St_seal2</vt:lpstr>
      <vt:lpstr>Network Access Control Systems at Educational Institutions</vt:lpstr>
      <vt:lpstr>Definition of “NAC,” Network Access Control</vt:lpstr>
      <vt:lpstr>Kansas State has provided NAC for campus residents for the last six years, placing it ahead of many peer institutions.</vt:lpstr>
      <vt:lpstr>Special NAC criteria at an educational institution:</vt:lpstr>
      <vt:lpstr>General criteria for choosing a NAC solution:</vt:lpstr>
      <vt:lpstr>General criteria for choosing a NAC solution (continued):</vt:lpstr>
      <vt:lpstr>General criteria for choosing a NAC solution (continued):</vt:lpstr>
      <vt:lpstr>In general, our experience is that choosing between multiple NAC solutions is extremely difficult and time-consuming.</vt:lpstr>
      <vt:lpstr>Bradford vs. Impulse</vt:lpstr>
      <vt:lpstr>In-line vs. Out-of-line</vt:lpstr>
      <vt:lpstr>Network Topology</vt:lpstr>
      <vt:lpstr>PowerPoint Presentation</vt:lpstr>
      <vt:lpstr>Network Topology</vt:lpstr>
      <vt:lpstr>PowerPoint Presentation</vt:lpstr>
      <vt:lpstr>Knowledge of Edge Devices</vt:lpstr>
      <vt:lpstr>Knowledge of Edge Devices</vt:lpstr>
      <vt:lpstr>Fundamentals of Operation</vt:lpstr>
      <vt:lpstr>Fundamentals of Operation</vt:lpstr>
      <vt:lpstr>Support of NAC Hardware</vt:lpstr>
      <vt:lpstr>Support of NAC Hardware</vt:lpstr>
      <vt:lpstr>Kansas State's implementation of SafeConnect is based on these criteria:</vt:lpstr>
      <vt:lpstr>Kansas State's implementation of SafeConnect is based on these criteria:</vt:lpstr>
      <vt:lpstr>Kansas State's implementation of SafeConnect is based on these criteria:</vt:lpstr>
      <vt:lpstr>Kansas State's implementation of SafeConnect is based on these criteria:</vt:lpstr>
      <vt:lpstr>SafeConnect may seem – and is! – simplistic.</vt:lpstr>
      <vt:lpstr>Ways to Subvert SafeConnect:</vt:lpstr>
      <vt:lpstr>The most problematic of these, changing the user agent, takes 10 seconds in Chrome and Mozilla.</vt:lpstr>
      <vt:lpstr>PowerPoint Presentation</vt:lpstr>
      <vt:lpstr>In broad terms, this user is more of a threat than a technically sophisticated user.</vt:lpstr>
      <vt:lpstr>Summarizing – Can We Recommend SafeConnect?</vt:lpstr>
      <vt:lpstr>We have enough excitement at K-State without the network blowing up…</vt:lpstr>
      <vt:lpstr>Please contact us for questions or feedback.</vt:lpstr>
    </vt:vector>
  </TitlesOfParts>
  <Company>itac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pepps</dc:creator>
  <cp:lastModifiedBy>Kansas State Housing and Dining Services</cp:lastModifiedBy>
  <cp:revision>33</cp:revision>
  <dcterms:created xsi:type="dcterms:W3CDTF">2009-04-16T19:42:27Z</dcterms:created>
  <dcterms:modified xsi:type="dcterms:W3CDTF">2012-05-29T15:01:02Z</dcterms:modified>
</cp:coreProperties>
</file>